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21"/>
  </p:notesMasterIdLst>
  <p:sldIdLst>
    <p:sldId id="256" r:id="rId2"/>
    <p:sldId id="260" r:id="rId3"/>
    <p:sldId id="258" r:id="rId4"/>
    <p:sldId id="264" r:id="rId5"/>
    <p:sldId id="268" r:id="rId6"/>
    <p:sldId id="262" r:id="rId7"/>
    <p:sldId id="263" r:id="rId8"/>
    <p:sldId id="265" r:id="rId9"/>
    <p:sldId id="314" r:id="rId10"/>
    <p:sldId id="269" r:id="rId11"/>
    <p:sldId id="274" r:id="rId12"/>
    <p:sldId id="313" r:id="rId13"/>
    <p:sldId id="311" r:id="rId14"/>
    <p:sldId id="266" r:id="rId15"/>
    <p:sldId id="273" r:id="rId16"/>
    <p:sldId id="267" r:id="rId17"/>
    <p:sldId id="278" r:id="rId18"/>
    <p:sldId id="282" r:id="rId19"/>
    <p:sldId id="289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D3104D-5974-4AF9-A2A5-1514B9BC2DF9}">
  <a:tblStyle styleId="{29D3104D-5974-4AF9-A2A5-1514B9BC2D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37"/>
  </p:normalViewPr>
  <p:slideViewPr>
    <p:cSldViewPr snapToGrid="0" snapToObjects="1">
      <p:cViewPr varScale="1">
        <p:scale>
          <a:sx n="125" d="100"/>
          <a:sy n="125" d="100"/>
        </p:scale>
        <p:origin x="6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581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741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5e0f777a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5e0f777a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5e0f777a9_0_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5e0f777a9_0_2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5e0f777a9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5e0f777a9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5e0f777a9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a5e0f777a9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5e0f777a9_0_3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5e0f777a9_0_3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5e0f777a9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5e0f777a9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e0f777a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5e0f777a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7b0c871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7b0c871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7b0c87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7b0c87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5e0f777a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5e0f777a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5e0f777a9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a5e0f777a9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03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3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rot="-1945347" flipH="1">
            <a:off x="-1394767" y="1479549"/>
            <a:ext cx="2235921" cy="1624113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 rot="-1945347" flipH="1">
            <a:off x="-280137" y="1356314"/>
            <a:ext cx="747758" cy="1011454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3323966" flipH="1">
            <a:off x="730668" y="2021042"/>
            <a:ext cx="540405" cy="51142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 rot="3323966" flipH="1">
            <a:off x="612024" y="2001574"/>
            <a:ext cx="432745" cy="458257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rot="-9275902" flipH="1">
            <a:off x="3388571" y="3162920"/>
            <a:ext cx="723888" cy="1105844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 rot="-9275902" flipH="1">
            <a:off x="3354391" y="3523629"/>
            <a:ext cx="291343" cy="39290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 idx="2" hasCustomPrompt="1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4" hasCustomPrompt="1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5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rot="10800000" flipH="1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"/>
              <a:buNone/>
              <a:defRPr sz="3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60" r:id="rId7"/>
    <p:sldLayoutId id="2147483664" r:id="rId8"/>
    <p:sldLayoutId id="2147483665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7" r:id="rId16"/>
    <p:sldLayoutId id="2147483684" r:id="rId17"/>
    <p:sldLayoutId id="2147483685" r:id="rId18"/>
    <p:sldLayoutId id="2147483686" r:id="rId19"/>
    <p:sldLayoutId id="214748368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mailto:hernantru943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Bank Marketing Prediction</a:t>
            </a:r>
            <a:endParaRPr sz="51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25" y="366971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Hernan Trujillo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August 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7061020" y="964234"/>
            <a:ext cx="1585320" cy="13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465839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Highly Correlations</a:t>
            </a:r>
            <a:endParaRPr dirty="0"/>
          </a:p>
        </p:txBody>
      </p:sp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751A1066-C100-E345-862B-BA24AC13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450" y="1225720"/>
            <a:ext cx="4765040" cy="3176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C3235-FB8B-4C4C-AE09-D06818BF95C5}"/>
              </a:ext>
            </a:extLst>
          </p:cNvPr>
          <p:cNvSpPr txBox="1"/>
          <p:nvPr/>
        </p:nvSpPr>
        <p:spPr>
          <a:xfrm>
            <a:off x="302800" y="1833086"/>
            <a:ext cx="264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Drop '</a:t>
            </a:r>
            <a:r>
              <a:rPr lang="en-US" sz="1800" dirty="0" err="1"/>
              <a:t>emp.var.rate</a:t>
            </a:r>
            <a:r>
              <a:rPr lang="en-US" sz="1800" dirty="0"/>
              <a:t>' and '</a:t>
            </a:r>
            <a:r>
              <a:rPr lang="en-US" sz="1800" dirty="0" err="1"/>
              <a:t>nr.employed</a:t>
            </a:r>
            <a:r>
              <a:rPr lang="en-US" sz="1800" dirty="0"/>
              <a:t>' as '</a:t>
            </a:r>
            <a:r>
              <a:rPr lang="en-US" sz="1800" dirty="0" err="1"/>
              <a:t>euribor</a:t>
            </a:r>
            <a:r>
              <a:rPr lang="en-US" sz="1800" dirty="0"/>
              <a:t>' also give us the price of money in current market.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602198" y="378697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 Outliers</a:t>
            </a:r>
            <a:endParaRPr dirty="0"/>
          </a:p>
        </p:txBody>
      </p:sp>
      <p:sp>
        <p:nvSpPr>
          <p:cNvPr id="807" name="Google Shape;807;p62"/>
          <p:cNvSpPr txBox="1">
            <a:spLocks noGrp="1"/>
          </p:cNvSpPr>
          <p:nvPr>
            <p:ph type="subTitle" idx="3"/>
          </p:nvPr>
        </p:nvSpPr>
        <p:spPr>
          <a:xfrm>
            <a:off x="936105" y="3731393"/>
            <a:ext cx="1126375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Campaign </a:t>
            </a:r>
            <a:endParaRPr dirty="0"/>
          </a:p>
        </p:txBody>
      </p:sp>
      <p:sp>
        <p:nvSpPr>
          <p:cNvPr id="808" name="Google Shape;808;p62"/>
          <p:cNvSpPr txBox="1">
            <a:spLocks noGrp="1"/>
          </p:cNvSpPr>
          <p:nvPr>
            <p:ph type="subTitle" idx="4"/>
          </p:nvPr>
        </p:nvSpPr>
        <p:spPr>
          <a:xfrm>
            <a:off x="3016021" y="1918143"/>
            <a:ext cx="1045487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Age</a:t>
            </a:r>
            <a:endParaRPr dirty="0"/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4457798" y="160831"/>
            <a:ext cx="2361425" cy="185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1C328-F81A-8647-9E0D-6417B5197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05" y="1229849"/>
            <a:ext cx="2952571" cy="196838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330E054B-D04F-2949-9516-E9D30DE7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480" y="3000637"/>
            <a:ext cx="3078480" cy="205232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8460D00-029E-344D-B764-1B195D1F8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122" y="3052819"/>
            <a:ext cx="1962712" cy="1880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4B427D-83B1-6948-9544-5B49329DD29F}"/>
              </a:ext>
            </a:extLst>
          </p:cNvPr>
          <p:cNvSpPr txBox="1"/>
          <p:nvPr/>
        </p:nvSpPr>
        <p:spPr>
          <a:xfrm>
            <a:off x="3850640" y="2090681"/>
            <a:ext cx="4866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"age" and "campaign" are skewed towards right, we computed the Interquartile Range (IQR) based method and replaced the outliers with the lower and upper boundaries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602198" y="378697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 Encoding Categorical Features</a:t>
            </a:r>
            <a:endParaRPr dirty="0"/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4457798" y="160831"/>
            <a:ext cx="2361425" cy="185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16BCB2F-67A9-9842-B9EF-7371D54DD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870" y="2052071"/>
            <a:ext cx="1816100" cy="19304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36F8A5-623B-DC4B-9AE3-CB21A1EBC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52071"/>
            <a:ext cx="3271520" cy="28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br>
              <a:rPr lang="en" dirty="0"/>
            </a:br>
            <a:r>
              <a:rPr lang="en" sz="1800" dirty="0"/>
              <a:t>Modeling</a:t>
            </a:r>
            <a:endParaRPr sz="1800" dirty="0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4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50" y="1000600"/>
            <a:ext cx="3974924" cy="39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54"/>
          <p:cNvGrpSpPr/>
          <p:nvPr/>
        </p:nvGrpSpPr>
        <p:grpSpPr>
          <a:xfrm rot="5400000">
            <a:off x="4392685" y="735433"/>
            <a:ext cx="808790" cy="1081915"/>
            <a:chOff x="5700725" y="2096750"/>
            <a:chExt cx="1468925" cy="1964975"/>
          </a:xfrm>
        </p:grpSpPr>
        <p:sp>
          <p:nvSpPr>
            <p:cNvPr id="594" name="Google Shape;594;p5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54"/>
          <p:cNvGrpSpPr/>
          <p:nvPr/>
        </p:nvGrpSpPr>
        <p:grpSpPr>
          <a:xfrm>
            <a:off x="716254" y="3047569"/>
            <a:ext cx="885185" cy="1313185"/>
            <a:chOff x="3639300" y="1362050"/>
            <a:chExt cx="1228400" cy="1822350"/>
          </a:xfrm>
        </p:grpSpPr>
        <p:sp>
          <p:nvSpPr>
            <p:cNvPr id="599" name="Google Shape;599;p54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4621788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Classification Models Scores</a:t>
            </a:r>
            <a:br>
              <a:rPr lang="en" dirty="0"/>
            </a:br>
            <a:br>
              <a:rPr lang="en-US" sz="1600" dirty="0">
                <a:latin typeface="Lato"/>
                <a:ea typeface="Lato"/>
                <a:cs typeface="Lato"/>
                <a:sym typeface="Lato"/>
              </a:rPr>
            </a:br>
            <a:br>
              <a:rPr lang="en-US" sz="1600" dirty="0"/>
            </a:br>
            <a:endParaRPr sz="1600" dirty="0"/>
          </a:p>
        </p:txBody>
      </p:sp>
      <p:graphicFrame>
        <p:nvGraphicFramePr>
          <p:cNvPr id="604" name="Google Shape;604;p54"/>
          <p:cNvGraphicFramePr/>
          <p:nvPr>
            <p:extLst>
              <p:ext uri="{D42A27DB-BD31-4B8C-83A1-F6EECF244321}">
                <p14:modId xmlns:p14="http://schemas.microsoft.com/office/powerpoint/2010/main" val="960795292"/>
              </p:ext>
            </p:extLst>
          </p:nvPr>
        </p:nvGraphicFramePr>
        <p:xfrm>
          <a:off x="1346884" y="1609290"/>
          <a:ext cx="3991154" cy="1863353"/>
        </p:xfrm>
        <a:graphic>
          <a:graphicData uri="http://schemas.openxmlformats.org/drawingml/2006/table">
            <a:tbl>
              <a:tblPr>
                <a:noFill/>
                <a:tableStyleId>{29D3104D-5974-4AF9-A2A5-1514B9BC2DF9}</a:tableStyleId>
              </a:tblPr>
              <a:tblGrid>
                <a:gridCol w="162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Base Model: Logistic Regression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0.32</a:t>
                      </a:r>
                      <a:endParaRPr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Logistic Regression (Class Weight)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0.43 (+34% improved)</a:t>
                      </a:r>
                      <a:endParaRPr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Naïve Bayes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0.39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0D19A2-E015-2342-98EE-BF237E3D0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6595"/>
              </p:ext>
            </p:extLst>
          </p:nvPr>
        </p:nvGraphicFramePr>
        <p:xfrm>
          <a:off x="1346884" y="3478855"/>
          <a:ext cx="3991154" cy="539038"/>
        </p:xfrm>
        <a:graphic>
          <a:graphicData uri="http://schemas.openxmlformats.org/drawingml/2006/table">
            <a:tbl>
              <a:tblPr>
                <a:noFill/>
                <a:tableStyleId>{29D3104D-5974-4AF9-A2A5-1514B9BC2DF9}</a:tableStyleId>
              </a:tblPr>
              <a:tblGrid>
                <a:gridCol w="1623471">
                  <a:extLst>
                    <a:ext uri="{9D8B030D-6E8A-4147-A177-3AD203B41FA5}">
                      <a16:colId xmlns:a16="http://schemas.microsoft.com/office/drawing/2014/main" val="2581998283"/>
                    </a:ext>
                  </a:extLst>
                </a:gridCol>
                <a:gridCol w="2367683">
                  <a:extLst>
                    <a:ext uri="{9D8B030D-6E8A-4147-A177-3AD203B41FA5}">
                      <a16:colId xmlns:a16="http://schemas.microsoft.com/office/drawing/2014/main" val="318631133"/>
                    </a:ext>
                  </a:extLst>
                </a:gridCol>
              </a:tblGrid>
              <a:tr h="539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Random Forest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0.40</a:t>
                      </a: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281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1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9923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sp>
        <p:nvSpPr>
          <p:cNvPr id="767" name="Google Shape;767;p61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68" name="Google Shape;768;p61"/>
          <p:cNvSpPr txBox="1">
            <a:spLocks noGrp="1"/>
          </p:cNvSpPr>
          <p:nvPr>
            <p:ph type="title" idx="2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9" name="Google Shape;769;p61"/>
          <p:cNvSpPr txBox="1">
            <a:spLocks noGrp="1"/>
          </p:cNvSpPr>
          <p:nvPr>
            <p:ph type="title" idx="4"/>
          </p:nvPr>
        </p:nvSpPr>
        <p:spPr>
          <a:xfrm>
            <a:off x="3708400" y="125366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70" name="Google Shape;770;p61"/>
          <p:cNvSpPr txBox="1">
            <a:spLocks noGrp="1"/>
          </p:cNvSpPr>
          <p:nvPr>
            <p:ph type="subTitle" idx="3"/>
          </p:nvPr>
        </p:nvSpPr>
        <p:spPr>
          <a:xfrm>
            <a:off x="3865850" y="1769919"/>
            <a:ext cx="1920300" cy="453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71" name="Google Shape;771;p61"/>
          <p:cNvSpPr txBox="1">
            <a:spLocks noGrp="1"/>
          </p:cNvSpPr>
          <p:nvPr>
            <p:ph type="subTitle" idx="5"/>
          </p:nvPr>
        </p:nvSpPr>
        <p:spPr>
          <a:xfrm>
            <a:off x="6507250" y="1820519"/>
            <a:ext cx="1920300" cy="351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Random Forest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72" name="Google Shape;772;p61"/>
          <p:cNvSpPr txBox="1">
            <a:spLocks noGrp="1"/>
          </p:cNvSpPr>
          <p:nvPr>
            <p:ph type="title" idx="6"/>
          </p:nvPr>
        </p:nvSpPr>
        <p:spPr>
          <a:xfrm>
            <a:off x="650720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09833B53-5F80-5E48-8ED5-CF8F453C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95" y="2256526"/>
            <a:ext cx="3140964" cy="209397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E9EE50E-493B-6241-86FE-A0D9CE3A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994" y="2355846"/>
            <a:ext cx="2774005" cy="180187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46F34EA-AB78-5F40-BFC6-A14A954E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24" y="2256526"/>
            <a:ext cx="3140964" cy="20005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30431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 Comparison</a:t>
            </a:r>
            <a:endParaRPr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F9A4942-37FC-514B-A81D-FDE9FEF8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330960"/>
            <a:ext cx="8900160" cy="2824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/>
          </a:blip>
          <a:srcRect l="4898" t="4898" r="4889" b="4889"/>
          <a:stretch/>
        </p:blipFill>
        <p:spPr>
          <a:xfrm>
            <a:off x="4900925" y="712950"/>
            <a:ext cx="3648300" cy="364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4" name="Google Shape;904;p66"/>
          <p:cNvSpPr txBox="1">
            <a:spLocks noGrp="1"/>
          </p:cNvSpPr>
          <p:nvPr>
            <p:ph type="title"/>
          </p:nvPr>
        </p:nvSpPr>
        <p:spPr>
          <a:xfrm>
            <a:off x="787370" y="2219690"/>
            <a:ext cx="4258200" cy="13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F1=0.43</a:t>
            </a:r>
            <a:endParaRPr sz="9000" dirty="0"/>
          </a:p>
        </p:txBody>
      </p:sp>
      <p:sp>
        <p:nvSpPr>
          <p:cNvPr id="905" name="Google Shape;905;p66"/>
          <p:cNvSpPr txBox="1">
            <a:spLocks noGrp="1"/>
          </p:cNvSpPr>
          <p:nvPr>
            <p:ph type="subTitle" idx="1"/>
          </p:nvPr>
        </p:nvSpPr>
        <p:spPr>
          <a:xfrm>
            <a:off x="1271246" y="334800"/>
            <a:ext cx="287023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Conclusion</a:t>
            </a:r>
            <a:r>
              <a:rPr lang="en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Logistic Regression Model (Class Weight)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70"/>
          <p:cNvPicPr preferRelativeResize="0"/>
          <p:nvPr/>
        </p:nvPicPr>
        <p:blipFill rotWithShape="1">
          <a:blip r:embed="rId3">
            <a:alphaModFix/>
          </a:blip>
          <a:srcRect t="10235" b="23129"/>
          <a:stretch/>
        </p:blipFill>
        <p:spPr>
          <a:xfrm>
            <a:off x="3907600" y="320550"/>
            <a:ext cx="4102500" cy="27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4" name="Google Shape;1034;p70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Future work</a:t>
            </a:r>
            <a:br>
              <a:rPr lang="en" dirty="0"/>
            </a:br>
            <a:r>
              <a:rPr 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Try more sophisticated models</a:t>
            </a:r>
            <a:br>
              <a:rPr lang="en-US" sz="1800" b="1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sz="1800" dirty="0"/>
          </a:p>
        </p:txBody>
      </p:sp>
      <p:sp>
        <p:nvSpPr>
          <p:cNvPr id="1036" name="Google Shape;1036;p70"/>
          <p:cNvSpPr txBox="1">
            <a:spLocks noGrp="1"/>
          </p:cNvSpPr>
          <p:nvPr>
            <p:ph type="subTitle" idx="2"/>
          </p:nvPr>
        </p:nvSpPr>
        <p:spPr>
          <a:xfrm>
            <a:off x="2082745" y="3788006"/>
            <a:ext cx="1203075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/>
              <a:t>XGboost</a:t>
            </a:r>
            <a:endParaRPr lang="en-US" sz="1600" dirty="0"/>
          </a:p>
        </p:txBody>
      </p:sp>
      <p:sp>
        <p:nvSpPr>
          <p:cNvPr id="1037" name="Google Shape;1037;p70"/>
          <p:cNvSpPr txBox="1">
            <a:spLocks noGrp="1"/>
          </p:cNvSpPr>
          <p:nvPr>
            <p:ph type="subTitle" idx="3"/>
          </p:nvPr>
        </p:nvSpPr>
        <p:spPr>
          <a:xfrm>
            <a:off x="5384700" y="3788006"/>
            <a:ext cx="3022390" cy="438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Gradient Boosting Machines</a:t>
            </a:r>
          </a:p>
          <a:p>
            <a:endParaRPr lang="en-US" dirty="0"/>
          </a:p>
        </p:txBody>
      </p:sp>
      <p:sp>
        <p:nvSpPr>
          <p:cNvPr id="1039" name="Google Shape;1039;p70"/>
          <p:cNvSpPr txBox="1">
            <a:spLocks noGrp="1"/>
          </p:cNvSpPr>
          <p:nvPr>
            <p:ph type="subTitle" idx="5"/>
          </p:nvPr>
        </p:nvSpPr>
        <p:spPr>
          <a:xfrm>
            <a:off x="2214820" y="3240478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Model 1</a:t>
            </a:r>
            <a:endParaRPr b="1" dirty="0"/>
          </a:p>
        </p:txBody>
      </p:sp>
      <p:sp>
        <p:nvSpPr>
          <p:cNvPr id="1040" name="Google Shape;1040;p70"/>
          <p:cNvSpPr txBox="1">
            <a:spLocks noGrp="1"/>
          </p:cNvSpPr>
          <p:nvPr>
            <p:ph type="subTitle" idx="6"/>
          </p:nvPr>
        </p:nvSpPr>
        <p:spPr>
          <a:xfrm>
            <a:off x="6534350" y="3219646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Model 2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2803D-C995-8243-B277-9897E1FAD6F4}"/>
              </a:ext>
            </a:extLst>
          </p:cNvPr>
          <p:cNvSpPr txBox="1"/>
          <p:nvPr/>
        </p:nvSpPr>
        <p:spPr>
          <a:xfrm>
            <a:off x="1693610" y="4180098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model performance </a:t>
            </a:r>
          </a:p>
          <a:p>
            <a:r>
              <a:rPr lang="en-US" dirty="0"/>
              <a:t>and computational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B634C-C258-AA46-885C-C92C06A4260E}"/>
              </a:ext>
            </a:extLst>
          </p:cNvPr>
          <p:cNvSpPr txBox="1"/>
          <p:nvPr/>
        </p:nvSpPr>
        <p:spPr>
          <a:xfrm>
            <a:off x="5773590" y="4287819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decrease the Bias error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7"/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3" name="Google Shape;1133;p77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34" name="Google Shape;1134;p77"/>
          <p:cNvSpPr txBox="1">
            <a:spLocks noGrp="1"/>
          </p:cNvSpPr>
          <p:nvPr>
            <p:ph type="subTitle" idx="1"/>
          </p:nvPr>
        </p:nvSpPr>
        <p:spPr>
          <a:xfrm>
            <a:off x="5115650" y="2134700"/>
            <a:ext cx="2614500" cy="1400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hlinkClick r:id="rId4"/>
              </a:rPr>
              <a:t>hernantru943</a:t>
            </a:r>
            <a:r>
              <a:rPr lang="en" u="sng" dirty="0">
                <a:hlinkClick r:id="rId4"/>
              </a:rPr>
              <a:t>@gmail.com</a:t>
            </a:r>
            <a:endParaRPr lang="en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GitHub: Hernantru943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/>
            <a:r>
              <a:rPr lang="en" dirty="0"/>
              <a:t>LinkedIn: </a:t>
            </a:r>
            <a:r>
              <a:rPr lang="en-US" dirty="0" err="1"/>
              <a:t>hernantrujillo</a:t>
            </a:r>
            <a:r>
              <a:rPr lang="en-US" dirty="0"/>
              <a:t>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</a:pPr>
            <a:r>
              <a:rPr lang="en-US" sz="1800" dirty="0"/>
              <a:t>The goal of this project is to predict if the client will subscribe a term deposit, based on phone calls of a dataset from a Bank’s marketing team.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2"/>
          <p:cNvPicPr preferRelativeResize="0"/>
          <p:nvPr/>
        </p:nvPicPr>
        <p:blipFill rotWithShape="1">
          <a:blip r:embed="rId3">
            <a:alphaModFix/>
          </a:blip>
          <a:srcRect l="8340" t="11080" b="16403"/>
          <a:stretch/>
        </p:blipFill>
        <p:spPr>
          <a:xfrm>
            <a:off x="1559635" y="1607825"/>
            <a:ext cx="3975226" cy="31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675618" y="527602"/>
            <a:ext cx="5430541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Term Deposit Prediction</a:t>
            </a:r>
          </a:p>
        </p:txBody>
      </p:sp>
      <p:sp>
        <p:nvSpPr>
          <p:cNvPr id="575" name="Google Shape;575;p52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Data </a:t>
            </a:r>
            <a:endParaRPr b="1" dirty="0"/>
          </a:p>
        </p:txBody>
      </p:sp>
      <p:sp>
        <p:nvSpPr>
          <p:cNvPr id="576" name="Google Shape;576;p52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 err="1"/>
              <a:t>Kaggle.com</a:t>
            </a:r>
            <a:endParaRPr lang="en-US" dirty="0"/>
          </a:p>
          <a:p>
            <a:pPr marL="0" lvl="0" indent="0">
              <a:buSzPts val="1100"/>
            </a:pPr>
            <a:r>
              <a:rPr lang="en-US" dirty="0"/>
              <a:t>41,188 Observations</a:t>
            </a:r>
          </a:p>
          <a:p>
            <a:pPr marL="0" lvl="0" indent="0">
              <a:buSzPts val="1100"/>
            </a:pPr>
            <a:r>
              <a:rPr lang="en-US" dirty="0"/>
              <a:t>20 Features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77" name="Google Shape;577;p52"/>
          <p:cNvSpPr txBox="1">
            <a:spLocks noGrp="1"/>
          </p:cNvSpPr>
          <p:nvPr>
            <p:ph type="subTitle" idx="3"/>
          </p:nvPr>
        </p:nvSpPr>
        <p:spPr>
          <a:xfrm>
            <a:off x="6370125" y="2367567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Client</a:t>
            </a:r>
            <a:endParaRPr b="1" dirty="0"/>
          </a:p>
        </p:txBody>
      </p:sp>
      <p:sp>
        <p:nvSpPr>
          <p:cNvPr id="578" name="Google Shape;578;p52"/>
          <p:cNvSpPr txBox="1">
            <a:spLocks noGrp="1"/>
          </p:cNvSpPr>
          <p:nvPr>
            <p:ph type="subTitle" idx="4"/>
          </p:nvPr>
        </p:nvSpPr>
        <p:spPr>
          <a:xfrm>
            <a:off x="6370125" y="2782599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Financial Institution</a:t>
            </a:r>
            <a:endParaRPr dirty="0"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5"/>
          </p:nvPr>
        </p:nvSpPr>
        <p:spPr>
          <a:xfrm>
            <a:off x="6370124" y="3483999"/>
            <a:ext cx="2184595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Campaign’s Method</a:t>
            </a:r>
            <a:endParaRPr b="1" dirty="0"/>
          </a:p>
        </p:txBody>
      </p:sp>
      <p:sp>
        <p:nvSpPr>
          <p:cNvPr id="580" name="Google Shape;580;p52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Direct marketing (phone calls) to current clients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6"/>
          <p:cNvPicPr preferRelativeResize="0"/>
          <p:nvPr/>
        </p:nvPicPr>
        <p:blipFill rotWithShape="1">
          <a:blip r:embed="rId3">
            <a:alphaModFix/>
          </a:blip>
          <a:srcRect l="10276" t="13417" r="13258" b="16774"/>
          <a:stretch/>
        </p:blipFill>
        <p:spPr>
          <a:xfrm>
            <a:off x="1136475" y="1341575"/>
            <a:ext cx="3269400" cy="29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6"/>
          <p:cNvSpPr txBox="1">
            <a:spLocks noGrp="1"/>
          </p:cNvSpPr>
          <p:nvPr>
            <p:ph type="title"/>
          </p:nvPr>
        </p:nvSpPr>
        <p:spPr>
          <a:xfrm>
            <a:off x="5158350" y="24887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br>
              <a:rPr lang="en" dirty="0"/>
            </a:br>
            <a:r>
              <a:rPr lang="en" sz="1600" dirty="0"/>
              <a:t>Classification Model</a:t>
            </a:r>
            <a:endParaRPr sz="1600" dirty="0"/>
          </a:p>
        </p:txBody>
      </p:sp>
      <p:sp>
        <p:nvSpPr>
          <p:cNvPr id="684" name="Google Shape;684;p56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5" y="1915825"/>
            <a:ext cx="2929826" cy="29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0"/>
          <p:cNvSpPr/>
          <p:nvPr/>
        </p:nvSpPr>
        <p:spPr>
          <a:xfrm rot="-1577687">
            <a:off x="6754275" y="2239919"/>
            <a:ext cx="1434630" cy="1053234"/>
          </a:xfrm>
          <a:custGeom>
            <a:avLst/>
            <a:gdLst/>
            <a:ahLst/>
            <a:cxnLst/>
            <a:rect l="l" t="t" r="r" b="b"/>
            <a:pathLst>
              <a:path w="153750" h="126144" extrusionOk="0">
                <a:moveTo>
                  <a:pt x="27321" y="0"/>
                </a:moveTo>
                <a:cubicBezTo>
                  <a:pt x="22510" y="0"/>
                  <a:pt x="17838" y="2054"/>
                  <a:pt x="13467" y="6551"/>
                </a:cubicBezTo>
                <a:cubicBezTo>
                  <a:pt x="1" y="20389"/>
                  <a:pt x="2388" y="43618"/>
                  <a:pt x="6983" y="59864"/>
                </a:cubicBezTo>
                <a:cubicBezTo>
                  <a:pt x="14231" y="85555"/>
                  <a:pt x="39158" y="116404"/>
                  <a:pt x="70993" y="124277"/>
                </a:cubicBezTo>
                <a:cubicBezTo>
                  <a:pt x="76113" y="125544"/>
                  <a:pt x="81273" y="126144"/>
                  <a:pt x="86362" y="126144"/>
                </a:cubicBezTo>
                <a:cubicBezTo>
                  <a:pt x="112923" y="126144"/>
                  <a:pt x="137557" y="109793"/>
                  <a:pt x="144628" y="86425"/>
                </a:cubicBezTo>
                <a:cubicBezTo>
                  <a:pt x="153750" y="56313"/>
                  <a:pt x="123783" y="43666"/>
                  <a:pt x="111420" y="43666"/>
                </a:cubicBezTo>
                <a:cubicBezTo>
                  <a:pt x="111169" y="43666"/>
                  <a:pt x="110927" y="43671"/>
                  <a:pt x="110691" y="43681"/>
                </a:cubicBezTo>
                <a:cubicBezTo>
                  <a:pt x="106748" y="43856"/>
                  <a:pt x="102219" y="44122"/>
                  <a:pt x="97500" y="44122"/>
                </a:cubicBezTo>
                <a:cubicBezTo>
                  <a:pt x="84159" y="44122"/>
                  <a:pt x="69301" y="41996"/>
                  <a:pt x="61878" y="29674"/>
                </a:cubicBezTo>
                <a:cubicBezTo>
                  <a:pt x="51026" y="11647"/>
                  <a:pt x="38779" y="0"/>
                  <a:pt x="27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0"/>
          <p:cNvSpPr/>
          <p:nvPr/>
        </p:nvSpPr>
        <p:spPr>
          <a:xfrm rot="2700000">
            <a:off x="4178676" y="2408313"/>
            <a:ext cx="1140350" cy="872749"/>
          </a:xfrm>
          <a:custGeom>
            <a:avLst/>
            <a:gdLst/>
            <a:ahLst/>
            <a:cxnLst/>
            <a:rect l="l" t="t" r="r" b="b"/>
            <a:pathLst>
              <a:path w="89694" h="73577" extrusionOk="0">
                <a:moveTo>
                  <a:pt x="54766" y="0"/>
                </a:moveTo>
                <a:cubicBezTo>
                  <a:pt x="45488" y="0"/>
                  <a:pt x="36180" y="4627"/>
                  <a:pt x="33451" y="13658"/>
                </a:cubicBezTo>
                <a:cubicBezTo>
                  <a:pt x="30210" y="24362"/>
                  <a:pt x="25825" y="36843"/>
                  <a:pt x="13722" y="36843"/>
                </a:cubicBezTo>
                <a:cubicBezTo>
                  <a:pt x="13382" y="36843"/>
                  <a:pt x="13036" y="36833"/>
                  <a:pt x="12684" y="36813"/>
                </a:cubicBezTo>
                <a:cubicBezTo>
                  <a:pt x="12387" y="36796"/>
                  <a:pt x="12100" y="36788"/>
                  <a:pt x="11821" y="36788"/>
                </a:cubicBezTo>
                <a:cubicBezTo>
                  <a:pt x="0" y="36788"/>
                  <a:pt x="4674" y="51707"/>
                  <a:pt x="9713" y="58715"/>
                </a:cubicBezTo>
                <a:cubicBezTo>
                  <a:pt x="13822" y="64422"/>
                  <a:pt x="23742" y="73576"/>
                  <a:pt x="39807" y="73576"/>
                </a:cubicBezTo>
                <a:cubicBezTo>
                  <a:pt x="43908" y="73576"/>
                  <a:pt x="48409" y="72979"/>
                  <a:pt x="53317" y="71577"/>
                </a:cubicBezTo>
                <a:cubicBezTo>
                  <a:pt x="72842" y="66006"/>
                  <a:pt x="89693" y="45758"/>
                  <a:pt x="82690" y="23081"/>
                </a:cubicBezTo>
                <a:cubicBezTo>
                  <a:pt x="78594" y="9848"/>
                  <a:pt x="69881" y="2717"/>
                  <a:pt x="60745" y="659"/>
                </a:cubicBezTo>
                <a:cubicBezTo>
                  <a:pt x="58799" y="219"/>
                  <a:pt x="56783" y="0"/>
                  <a:pt x="547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/>
          <p:nvPr/>
        </p:nvSpPr>
        <p:spPr>
          <a:xfrm rot="-1817486">
            <a:off x="4074758" y="418575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title"/>
          </p:nvPr>
        </p:nvSpPr>
        <p:spPr>
          <a:xfrm>
            <a:off x="726723" y="424210"/>
            <a:ext cx="2565430" cy="607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Classification Roadmap</a:t>
            </a:r>
            <a:br>
              <a:rPr lang="en-US" dirty="0"/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544" name="Google Shape;544;p50"/>
          <p:cNvSpPr txBox="1"/>
          <p:nvPr/>
        </p:nvSpPr>
        <p:spPr>
          <a:xfrm>
            <a:off x="3905223" y="620803"/>
            <a:ext cx="1687252" cy="61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en-US" dirty="0"/>
              <a:t>EDA</a:t>
            </a:r>
          </a:p>
        </p:txBody>
      </p:sp>
      <p:sp>
        <p:nvSpPr>
          <p:cNvPr id="546" name="Google Shape;546;p50"/>
          <p:cNvSpPr txBox="1"/>
          <p:nvPr/>
        </p:nvSpPr>
        <p:spPr>
          <a:xfrm>
            <a:off x="4107331" y="2637684"/>
            <a:ext cx="1275807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Visualization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6875032" y="2540795"/>
            <a:ext cx="1193117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Feature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cxnSp>
        <p:nvCxnSpPr>
          <p:cNvPr id="550" name="Google Shape;550;p50"/>
          <p:cNvCxnSpPr>
            <a:cxnSpLocks/>
          </p:cNvCxnSpPr>
          <p:nvPr/>
        </p:nvCxnSpPr>
        <p:spPr>
          <a:xfrm>
            <a:off x="4769169" y="5258"/>
            <a:ext cx="0" cy="535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0"/>
          <p:cNvCxnSpPr>
            <a:cxnSpLocks/>
          </p:cNvCxnSpPr>
          <p:nvPr/>
        </p:nvCxnSpPr>
        <p:spPr>
          <a:xfrm>
            <a:off x="4769169" y="1250128"/>
            <a:ext cx="0" cy="119136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0"/>
          <p:cNvCxnSpPr>
            <a:cxnSpLocks/>
          </p:cNvCxnSpPr>
          <p:nvPr/>
        </p:nvCxnSpPr>
        <p:spPr>
          <a:xfrm>
            <a:off x="5264350" y="2798050"/>
            <a:ext cx="133086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0"/>
          <p:cNvCxnSpPr>
            <a:cxnSpLocks/>
          </p:cNvCxnSpPr>
          <p:nvPr/>
        </p:nvCxnSpPr>
        <p:spPr>
          <a:xfrm>
            <a:off x="8219440" y="2795334"/>
            <a:ext cx="818569" cy="271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/>
          <p:nvPr/>
        </p:nvSpPr>
        <p:spPr>
          <a:xfrm rot="2858793">
            <a:off x="4029999" y="2336297"/>
            <a:ext cx="1140350" cy="872749"/>
          </a:xfrm>
          <a:custGeom>
            <a:avLst/>
            <a:gdLst/>
            <a:ahLst/>
            <a:cxnLst/>
            <a:rect l="l" t="t" r="r" b="b"/>
            <a:pathLst>
              <a:path w="89694" h="73577" extrusionOk="0">
                <a:moveTo>
                  <a:pt x="54766" y="0"/>
                </a:moveTo>
                <a:cubicBezTo>
                  <a:pt x="45488" y="0"/>
                  <a:pt x="36180" y="4627"/>
                  <a:pt x="33451" y="13658"/>
                </a:cubicBezTo>
                <a:cubicBezTo>
                  <a:pt x="30210" y="24362"/>
                  <a:pt x="25825" y="36843"/>
                  <a:pt x="13722" y="36843"/>
                </a:cubicBezTo>
                <a:cubicBezTo>
                  <a:pt x="13382" y="36843"/>
                  <a:pt x="13036" y="36833"/>
                  <a:pt x="12684" y="36813"/>
                </a:cubicBezTo>
                <a:cubicBezTo>
                  <a:pt x="12387" y="36796"/>
                  <a:pt x="12100" y="36788"/>
                  <a:pt x="11821" y="36788"/>
                </a:cubicBezTo>
                <a:cubicBezTo>
                  <a:pt x="0" y="36788"/>
                  <a:pt x="4674" y="51707"/>
                  <a:pt x="9713" y="58715"/>
                </a:cubicBezTo>
                <a:cubicBezTo>
                  <a:pt x="13822" y="64422"/>
                  <a:pt x="23742" y="73576"/>
                  <a:pt x="39807" y="73576"/>
                </a:cubicBezTo>
                <a:cubicBezTo>
                  <a:pt x="43908" y="73576"/>
                  <a:pt x="48409" y="72979"/>
                  <a:pt x="53317" y="71577"/>
                </a:cubicBezTo>
                <a:cubicBezTo>
                  <a:pt x="72842" y="66006"/>
                  <a:pt x="89693" y="45758"/>
                  <a:pt x="82690" y="23081"/>
                </a:cubicBezTo>
                <a:cubicBezTo>
                  <a:pt x="78594" y="9848"/>
                  <a:pt x="69881" y="2717"/>
                  <a:pt x="60745" y="659"/>
                </a:cubicBezTo>
                <a:cubicBezTo>
                  <a:pt x="58799" y="219"/>
                  <a:pt x="56783" y="0"/>
                  <a:pt x="547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51"/>
          <p:cNvSpPr/>
          <p:nvPr/>
        </p:nvSpPr>
        <p:spPr>
          <a:xfrm rot="19645970">
            <a:off x="1160433" y="2377312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Details</a:t>
            </a:r>
            <a:endParaRPr dirty="0"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4294967295"/>
          </p:nvPr>
        </p:nvSpPr>
        <p:spPr>
          <a:xfrm>
            <a:off x="3037844" y="1520749"/>
            <a:ext cx="3068311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Conclusions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64" name="Google Shape;564;p51"/>
          <p:cNvSpPr txBox="1"/>
          <p:nvPr/>
        </p:nvSpPr>
        <p:spPr>
          <a:xfrm>
            <a:off x="1342763" y="2615022"/>
            <a:ext cx="107055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Processing</a:t>
            </a:r>
            <a:endParaRPr sz="12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65" name="Google Shape;565;p51"/>
          <p:cNvSpPr txBox="1"/>
          <p:nvPr/>
        </p:nvSpPr>
        <p:spPr>
          <a:xfrm>
            <a:off x="4113480" y="2610715"/>
            <a:ext cx="973388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Modeling</a:t>
            </a:r>
          </a:p>
        </p:txBody>
      </p:sp>
      <p:cxnSp>
        <p:nvCxnSpPr>
          <p:cNvPr id="566" name="Google Shape;566;p51"/>
          <p:cNvCxnSpPr>
            <a:cxnSpLocks/>
          </p:cNvCxnSpPr>
          <p:nvPr/>
        </p:nvCxnSpPr>
        <p:spPr>
          <a:xfrm>
            <a:off x="213360" y="2798048"/>
            <a:ext cx="113655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51"/>
          <p:cNvCxnSpPr/>
          <p:nvPr/>
        </p:nvCxnSpPr>
        <p:spPr>
          <a:xfrm>
            <a:off x="2413313" y="2798048"/>
            <a:ext cx="156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1"/>
          <p:cNvCxnSpPr/>
          <p:nvPr/>
        </p:nvCxnSpPr>
        <p:spPr>
          <a:xfrm>
            <a:off x="4600174" y="1899387"/>
            <a:ext cx="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11AFE7-7A4F-0342-9EA8-D49293079036}"/>
              </a:ext>
            </a:extLst>
          </p:cNvPr>
          <p:cNvSpPr/>
          <p:nvPr/>
        </p:nvSpPr>
        <p:spPr>
          <a:xfrm>
            <a:off x="948285" y="1222480"/>
            <a:ext cx="15995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40+ Observations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20 Features</a:t>
            </a:r>
            <a:endParaRPr lang="en-US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lvl="0" algn="ctr"/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/>
          </a:blip>
          <a:srcRect l="1723" t="4439" r="1423" b="7299"/>
          <a:stretch/>
        </p:blipFill>
        <p:spPr>
          <a:xfrm>
            <a:off x="8168640" y="142419"/>
            <a:ext cx="833120" cy="7618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126DF-4035-754F-B315-19C8E134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520" y="251549"/>
            <a:ext cx="4450080" cy="558621"/>
          </a:xfrm>
        </p:spPr>
        <p:txBody>
          <a:bodyPr/>
          <a:lstStyle/>
          <a:p>
            <a:r>
              <a:rPr lang="en-US" sz="2000" dirty="0"/>
              <a:t>Exploratory Data Analysis (EDA)</a:t>
            </a:r>
          </a:p>
        </p:txBody>
      </p:sp>
      <p:pic>
        <p:nvPicPr>
          <p:cNvPr id="3" name="Picture 2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497EAE11-154E-FE40-91C8-5F496CCA9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904240"/>
            <a:ext cx="4034790" cy="3846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DDABA-0A76-9C43-BE25-57F0F4391E22}"/>
              </a:ext>
            </a:extLst>
          </p:cNvPr>
          <p:cNvSpPr txBox="1"/>
          <p:nvPr/>
        </p:nvSpPr>
        <p:spPr>
          <a:xfrm>
            <a:off x="5831840" y="1483360"/>
            <a:ext cx="2753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Variable Distribution:</a:t>
            </a:r>
          </a:p>
          <a:p>
            <a:r>
              <a:rPr lang="en-US" sz="2400" b="1" dirty="0"/>
              <a:t> </a:t>
            </a:r>
          </a:p>
          <a:p>
            <a:pPr algn="ctr"/>
            <a:r>
              <a:rPr lang="en-US" sz="2400" b="1" dirty="0"/>
              <a:t>Imbalanced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/>
          </a:blip>
          <a:srcRect l="4898" t="4898" r="4889" b="4889"/>
          <a:stretch/>
        </p:blipFill>
        <p:spPr>
          <a:xfrm>
            <a:off x="5185405" y="712950"/>
            <a:ext cx="3648300" cy="364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5" name="Google Shape;905;p66"/>
          <p:cNvSpPr txBox="1">
            <a:spLocks noGrp="1"/>
          </p:cNvSpPr>
          <p:nvPr>
            <p:ph type="subTitle" idx="1"/>
          </p:nvPr>
        </p:nvSpPr>
        <p:spPr>
          <a:xfrm>
            <a:off x="1271245" y="334800"/>
            <a:ext cx="3757955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Metric Selection</a:t>
            </a:r>
            <a:r>
              <a:rPr lang="en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/>
              <a:t>F1 Score-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Precision</a:t>
            </a:r>
            <a:r>
              <a:rPr lang="en" dirty="0"/>
              <a:t>: Minimize False Positives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Predicting subscribers when they’re not.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Recall</a:t>
            </a:r>
            <a:r>
              <a:rPr lang="en" dirty="0"/>
              <a:t>: Minimizes False Negatives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Predicting not subscribers when they will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7106126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4807</TotalTime>
  <Words>302</Words>
  <Application>Microsoft Macintosh PowerPoint</Application>
  <PresentationFormat>On-screen Show (16:9)</PresentationFormat>
  <Paragraphs>81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Helvetica Neue</vt:lpstr>
      <vt:lpstr>Lato</vt:lpstr>
      <vt:lpstr>Palanquin</vt:lpstr>
      <vt:lpstr>Playfair Display</vt:lpstr>
      <vt:lpstr>Investment Fund Company Profile by Slidesgo</vt:lpstr>
      <vt:lpstr>Bank Marketing Prediction</vt:lpstr>
      <vt:lpstr>Introduction</vt:lpstr>
      <vt:lpstr>Introduction</vt:lpstr>
      <vt:lpstr>Term Deposit Prediction</vt:lpstr>
      <vt:lpstr>Approach Classification Model</vt:lpstr>
      <vt:lpstr>Classification Roadmap  </vt:lpstr>
      <vt:lpstr>Data Details</vt:lpstr>
      <vt:lpstr>Exploratory Data Analysis (EDA)</vt:lpstr>
      <vt:lpstr>PowerPoint Presentation</vt:lpstr>
      <vt:lpstr>Feature Highly Correlations</vt:lpstr>
      <vt:lpstr>Feature Engineering Outliers</vt:lpstr>
      <vt:lpstr>Feature Engineering Encoding Categorical Features</vt:lpstr>
      <vt:lpstr>Results Modeling</vt:lpstr>
      <vt:lpstr>Classification Models Scores   </vt:lpstr>
      <vt:lpstr>Confusion Matrix</vt:lpstr>
      <vt:lpstr>ROC Comparison</vt:lpstr>
      <vt:lpstr>F1=0.43</vt:lpstr>
      <vt:lpstr>Future work Try more sophisticated models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Prediction</dc:title>
  <cp:lastModifiedBy>Hernan Trujillo</cp:lastModifiedBy>
  <cp:revision>9</cp:revision>
  <dcterms:modified xsi:type="dcterms:W3CDTF">2021-08-30T09:49:36Z</dcterms:modified>
</cp:coreProperties>
</file>